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7" r:id="rId2"/>
    <p:sldId id="380" r:id="rId3"/>
    <p:sldId id="349" r:id="rId4"/>
    <p:sldId id="348" r:id="rId5"/>
    <p:sldId id="374" r:id="rId6"/>
    <p:sldId id="350" r:id="rId7"/>
    <p:sldId id="351" r:id="rId8"/>
    <p:sldId id="352" r:id="rId9"/>
    <p:sldId id="375" r:id="rId10"/>
    <p:sldId id="376" r:id="rId11"/>
    <p:sldId id="377" r:id="rId12"/>
    <p:sldId id="353" r:id="rId13"/>
    <p:sldId id="381" r:id="rId14"/>
    <p:sldId id="379" r:id="rId15"/>
    <p:sldId id="378" r:id="rId16"/>
    <p:sldId id="354" r:id="rId17"/>
    <p:sldId id="355" r:id="rId18"/>
    <p:sldId id="369" r:id="rId19"/>
    <p:sldId id="370" r:id="rId20"/>
    <p:sldId id="390" r:id="rId21"/>
    <p:sldId id="391" r:id="rId22"/>
    <p:sldId id="392" r:id="rId23"/>
    <p:sldId id="382" r:id="rId24"/>
    <p:sldId id="383" r:id="rId25"/>
    <p:sldId id="384" r:id="rId26"/>
    <p:sldId id="393" r:id="rId27"/>
    <p:sldId id="385" r:id="rId28"/>
    <p:sldId id="387" r:id="rId29"/>
    <p:sldId id="386" r:id="rId30"/>
    <p:sldId id="388" r:id="rId31"/>
    <p:sldId id="394" r:id="rId32"/>
    <p:sldId id="389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7" autoAdjust="0"/>
    <p:restoredTop sz="90987" autoAdjust="0"/>
  </p:normalViewPr>
  <p:slideViewPr>
    <p:cSldViewPr>
      <p:cViewPr varScale="1">
        <p:scale>
          <a:sx n="82" d="100"/>
          <a:sy n="82" d="100"/>
        </p:scale>
        <p:origin x="-1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D2641-45B5-4291-AE0C-1D171868DEDF}" type="datetimeFigureOut">
              <a:rPr lang="en-US" smtClean="0"/>
              <a:pPr/>
              <a:t>20/10/16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A11EB-0547-4DFE-8507-6DBBE657A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5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B039D-6EFE-4E97-87C4-1BA95D95C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0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039D-6EFE-4E97-87C4-1BA95D95C8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5E81-4548-41D7-823E-C0978802F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F600-F91C-4405-B3AF-7012AF0BA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"/>
            <a:ext cx="194310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"/>
            <a:ext cx="567690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CC4C-E972-49BC-A0F8-82250F211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DFF8F0-6FD2-47A5-B140-52822ED8A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46CB69-F15F-450D-9C7E-83CFAFA8E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5C88DE-2144-449A-8D58-6C92FEA7C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0383-39E7-431C-A0FB-D78D05D96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086B-DE35-438B-A145-C689C76FE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9027F-0B93-4C3B-8D85-6D4C84AEB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C87D-3824-4C17-B5EB-2508DF2F9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C82E-EFE6-4ADE-AD60-6E490F314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BA938-B0DB-4E64-867D-63B3FC65C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7FF3F-6703-40F9-9E7F-C11E38150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3DECB-57B5-4A42-A82A-757F84A4C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Problems in Curves and Surfaces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96153D-0730-485A-A381-A4AEC820C65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C:\Documents and Settings\Raman\My Documents\MEDCON09\ed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719388" y="158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862263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042988" cy="10668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archcio-midmarket.techtarget.com/definition/frequenc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plitude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tanding_wav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848600" cy="1908175"/>
          </a:xfrm>
        </p:spPr>
        <p:txBody>
          <a:bodyPr/>
          <a:lstStyle/>
          <a:p>
            <a:r>
              <a:rPr lang="en-US" dirty="0" smtClean="0"/>
              <a:t>Science of Musical Instruments - Percussion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8077200" cy="2362200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Ramanathan</a:t>
            </a:r>
            <a:endParaRPr lang="en-US" dirty="0" smtClean="0"/>
          </a:p>
          <a:p>
            <a:r>
              <a:rPr lang="en-US" dirty="0" smtClean="0"/>
              <a:t>Department of Engineering Design,</a:t>
            </a:r>
          </a:p>
          <a:p>
            <a:r>
              <a:rPr lang="en-US" dirty="0" smtClean="0"/>
              <a:t>Indian Institute of Technology Madras</a:t>
            </a:r>
          </a:p>
          <a:p>
            <a:r>
              <a:rPr lang="en-US" dirty="0" smtClean="0"/>
              <a:t>http://ed.iitm.ac.in/~raman/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Dholak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3529" b="23529"/>
          <a:stretch>
            <a:fillRect/>
          </a:stretch>
        </p:blipFill>
        <p:spPr>
          <a:xfrm>
            <a:off x="270640" y="2677429"/>
            <a:ext cx="4839030" cy="27870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90" y="2689992"/>
            <a:ext cx="3686220" cy="27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676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Mridangam</a:t>
            </a:r>
            <a:r>
              <a:rPr lang="en-US" dirty="0" smtClean="0"/>
              <a:t>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demo </a:t>
            </a:r>
          </a:p>
          <a:p>
            <a:pPr lvl="1"/>
            <a:r>
              <a:rPr lang="en-US" dirty="0" err="1" smtClean="0"/>
              <a:t>MridangamMaking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81602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85" y="1393534"/>
            <a:ext cx="7772400" cy="4647005"/>
          </a:xfrm>
        </p:spPr>
        <p:txBody>
          <a:bodyPr/>
          <a:lstStyle/>
          <a:p>
            <a:r>
              <a:rPr lang="en-US" dirty="0" smtClean="0"/>
              <a:t>Large/smaller right diameter, length. </a:t>
            </a:r>
            <a:r>
              <a:rPr lang="en-US" dirty="0" err="1" smtClean="0"/>
              <a:t>Dia</a:t>
            </a:r>
            <a:r>
              <a:rPr lang="en-US" dirty="0" smtClean="0"/>
              <a:t> inversely proportional to pitch.</a:t>
            </a:r>
          </a:p>
          <a:p>
            <a:r>
              <a:rPr lang="en-US" dirty="0" err="1" smtClean="0"/>
              <a:t>Thagu</a:t>
            </a:r>
            <a:r>
              <a:rPr lang="en-US" dirty="0" smtClean="0"/>
              <a:t> </a:t>
            </a:r>
            <a:r>
              <a:rPr lang="en-US" dirty="0" err="1" smtClean="0"/>
              <a:t>Shruthi</a:t>
            </a:r>
            <a:r>
              <a:rPr lang="en-US" dirty="0" smtClean="0"/>
              <a:t> (24 to 26 in. and </a:t>
            </a:r>
            <a:r>
              <a:rPr lang="en-US" dirty="0" err="1" smtClean="0"/>
              <a:t>dia</a:t>
            </a:r>
            <a:r>
              <a:rPr lang="en-US" dirty="0" smtClean="0"/>
              <a:t> 6.5 to 7.5) and the other is </a:t>
            </a:r>
            <a:r>
              <a:rPr lang="en-US" dirty="0" err="1" smtClean="0"/>
              <a:t>Sthaayi</a:t>
            </a:r>
            <a:r>
              <a:rPr lang="en-US" dirty="0" smtClean="0"/>
              <a:t> </a:t>
            </a:r>
            <a:r>
              <a:rPr lang="en-US" dirty="0" err="1" smtClean="0"/>
              <a:t>Shruthi</a:t>
            </a:r>
            <a:r>
              <a:rPr lang="en-US" dirty="0" smtClean="0"/>
              <a:t> (20 to 22 in., and dia. 6 to 7). </a:t>
            </a:r>
          </a:p>
          <a:p>
            <a:r>
              <a:rPr lang="en-US" dirty="0" err="1" smtClean="0"/>
              <a:t>Kuchi</a:t>
            </a:r>
            <a:r>
              <a:rPr lang="en-US" dirty="0" smtClean="0"/>
              <a:t> (used typically by </a:t>
            </a:r>
            <a:r>
              <a:rPr lang="en-US" dirty="0" err="1" smtClean="0"/>
              <a:t>Sivaraman</a:t>
            </a:r>
            <a:r>
              <a:rPr lang="en-US" dirty="0" smtClean="0"/>
              <a:t>, </a:t>
            </a:r>
            <a:r>
              <a:rPr lang="en-US" dirty="0" err="1" smtClean="0"/>
              <a:t>vellore</a:t>
            </a:r>
            <a:r>
              <a:rPr lang="en-US" dirty="0" smtClean="0"/>
              <a:t> </a:t>
            </a:r>
            <a:r>
              <a:rPr lang="en-US" dirty="0" err="1" smtClean="0"/>
              <a:t>Ramabhadram</a:t>
            </a:r>
            <a:r>
              <a:rPr lang="en-US" dirty="0" smtClean="0"/>
              <a:t>) – with slender grass pieces that are inserted for better sound quality, which </a:t>
            </a:r>
            <a:r>
              <a:rPr lang="en-US" dirty="0" err="1" smtClean="0"/>
              <a:t>kappi</a:t>
            </a:r>
            <a:r>
              <a:rPr lang="en-US" dirty="0" smtClean="0"/>
              <a:t> does not have (mostly K. Mani, </a:t>
            </a:r>
            <a:r>
              <a:rPr lang="en-US" dirty="0" err="1" smtClean="0"/>
              <a:t>Raghu</a:t>
            </a:r>
            <a:r>
              <a:rPr lang="en-US" dirty="0" smtClean="0"/>
              <a:t>, TK </a:t>
            </a:r>
            <a:r>
              <a:rPr lang="en-US" dirty="0" err="1" smtClean="0"/>
              <a:t>Moorthy</a:t>
            </a:r>
            <a:r>
              <a:rPr lang="en-US" dirty="0" smtClean="0"/>
              <a:t> uses)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on </a:t>
            </a:r>
            <a:r>
              <a:rPr lang="en-US" dirty="0" err="1" smtClean="0"/>
              <a:t>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Kuchi</a:t>
            </a:r>
            <a:r>
              <a:rPr lang="en-US" dirty="0" smtClean="0"/>
              <a:t>/</a:t>
            </a:r>
            <a:r>
              <a:rPr lang="en-US" dirty="0" err="1" smtClean="0"/>
              <a:t>Kappi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Videos of </a:t>
            </a:r>
            <a:r>
              <a:rPr lang="en-US" dirty="0" err="1" smtClean="0"/>
              <a:t>Kuchi</a:t>
            </a:r>
            <a:r>
              <a:rPr lang="en-US" dirty="0" smtClean="0"/>
              <a:t>/</a:t>
            </a:r>
            <a:r>
              <a:rPr lang="en-US" dirty="0" err="1" smtClean="0"/>
              <a:t>Kappi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46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Thanthi</a:t>
            </a:r>
            <a:r>
              <a:rPr lang="en-US" dirty="0" smtClean="0"/>
              <a:t>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the video of </a:t>
            </a:r>
            <a:r>
              <a:rPr lang="en-US" dirty="0" err="1" smtClean="0"/>
              <a:t>Thanthi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2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24in </a:t>
            </a:r>
            <a:r>
              <a:rPr lang="en-US" dirty="0" err="1" smtClean="0"/>
              <a:t>Mridangam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954" b="1954"/>
          <a:stretch>
            <a:fillRect/>
          </a:stretch>
        </p:blipFill>
        <p:spPr>
          <a:xfrm>
            <a:off x="731500" y="158556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59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355130"/>
            <a:ext cx="7772400" cy="4454980"/>
          </a:xfrm>
        </p:spPr>
        <p:txBody>
          <a:bodyPr/>
          <a:lstStyle/>
          <a:p>
            <a:r>
              <a:rPr lang="en-US" dirty="0" smtClean="0"/>
              <a:t>Tool for measuring the tempo and also to some extent the structure of the song.</a:t>
            </a:r>
          </a:p>
          <a:p>
            <a:r>
              <a:rPr lang="en-US" dirty="0" smtClean="0"/>
              <a:t>Maintaining the rhythm or the beats of a song constant.</a:t>
            </a:r>
          </a:p>
          <a:p>
            <a:r>
              <a:rPr lang="en-US" dirty="0" smtClean="0"/>
              <a:t>Reflects the mood of that song.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strokes of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05" y="1316725"/>
            <a:ext cx="7772400" cy="718105"/>
          </a:xfrm>
        </p:spPr>
        <p:txBody>
          <a:bodyPr/>
          <a:lstStyle/>
          <a:p>
            <a:r>
              <a:rPr lang="en-US" dirty="0" err="1" smtClean="0"/>
              <a:t>Tha</a:t>
            </a:r>
            <a:r>
              <a:rPr lang="en-US" dirty="0" smtClean="0"/>
              <a:t>, </a:t>
            </a:r>
            <a:r>
              <a:rPr lang="en-US" dirty="0" err="1" smtClean="0"/>
              <a:t>Thi</a:t>
            </a:r>
            <a:r>
              <a:rPr lang="en-US" dirty="0" smtClean="0"/>
              <a:t>, Thom, Nam (</a:t>
            </a:r>
            <a:r>
              <a:rPr lang="en-US" dirty="0" err="1" smtClean="0"/>
              <a:t>Palani</a:t>
            </a:r>
            <a:r>
              <a:rPr lang="en-US" dirty="0" smtClean="0"/>
              <a:t> and </a:t>
            </a:r>
            <a:r>
              <a:rPr lang="en-US" dirty="0" err="1" smtClean="0"/>
              <a:t>Tanjore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1026" name="Picture 2" descr="C:\Documents and Settings\Raman\My Documents\Talks\Mridangam\t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195" y="2200040"/>
            <a:ext cx="2439809" cy="1380828"/>
          </a:xfrm>
          <a:prstGeom prst="rect">
            <a:avLst/>
          </a:prstGeom>
          <a:noFill/>
        </p:spPr>
      </p:pic>
      <p:pic>
        <p:nvPicPr>
          <p:cNvPr id="1027" name="Picture 3" descr="C:\Documents and Settings\Raman\My Documents\Talks\Mridangam\d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860" y="2238445"/>
            <a:ext cx="2321738" cy="1415921"/>
          </a:xfrm>
          <a:prstGeom prst="rect">
            <a:avLst/>
          </a:prstGeom>
          <a:noFill/>
        </p:spPr>
      </p:pic>
      <p:pic>
        <p:nvPicPr>
          <p:cNvPr id="1028" name="Picture 4" descr="C:\Documents and Settings\Raman\My Documents\Talks\Mridangam\t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5980" y="3928265"/>
            <a:ext cx="2688826" cy="1530420"/>
          </a:xfrm>
          <a:prstGeom prst="rect">
            <a:avLst/>
          </a:prstGeom>
          <a:noFill/>
        </p:spPr>
      </p:pic>
      <p:pic>
        <p:nvPicPr>
          <p:cNvPr id="1029" name="Picture 5" descr="C:\Documents and Settings\Raman\My Documents\Talks\Mridangam\nampal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5315" y="3851455"/>
            <a:ext cx="1949070" cy="1194231"/>
          </a:xfrm>
          <a:prstGeom prst="rect">
            <a:avLst/>
          </a:prstGeom>
          <a:noFill/>
        </p:spPr>
      </p:pic>
      <p:pic>
        <p:nvPicPr>
          <p:cNvPr id="1030" name="Picture 6" descr="C:\Documents and Settings\Raman\My Documents\Talks\Mridangam\namtanjo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5315" y="5042010"/>
            <a:ext cx="2017798" cy="117738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strokes of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393535"/>
            <a:ext cx="7772400" cy="679700"/>
          </a:xfrm>
        </p:spPr>
        <p:txBody>
          <a:bodyPr/>
          <a:lstStyle/>
          <a:p>
            <a:r>
              <a:rPr lang="en-US" dirty="0" smtClean="0"/>
              <a:t>Ta, </a:t>
            </a:r>
            <a:r>
              <a:rPr lang="en-US" dirty="0" err="1" smtClean="0"/>
              <a:t>Dhim</a:t>
            </a:r>
            <a:r>
              <a:rPr lang="en-US" dirty="0" smtClean="0"/>
              <a:t>, </a:t>
            </a:r>
            <a:r>
              <a:rPr lang="en-US" dirty="0" err="1" smtClean="0"/>
              <a:t>Chappu</a:t>
            </a:r>
            <a:r>
              <a:rPr lang="en-US" dirty="0" smtClean="0"/>
              <a:t> – Full, Half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2050" name="Picture 2" descr="C:\Documents and Settings\Raman\My Documents\Talks\Mridangam\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50" y="2345133"/>
            <a:ext cx="2368872" cy="1414809"/>
          </a:xfrm>
          <a:prstGeom prst="rect">
            <a:avLst/>
          </a:prstGeom>
          <a:noFill/>
        </p:spPr>
      </p:pic>
      <p:pic>
        <p:nvPicPr>
          <p:cNvPr id="2051" name="Picture 3" descr="C:\Documents and Settings\Raman\My Documents\Talks\Mridangam\dhinpal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950" y="2238445"/>
            <a:ext cx="2146620" cy="1289448"/>
          </a:xfrm>
          <a:prstGeom prst="rect">
            <a:avLst/>
          </a:prstGeom>
          <a:noFill/>
        </p:spPr>
      </p:pic>
      <p:pic>
        <p:nvPicPr>
          <p:cNvPr id="2052" name="Picture 4" descr="C:\Documents and Settings\Raman\My Documents\Talks\Mridangam\dhintanj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630" y="2238445"/>
            <a:ext cx="2189085" cy="1300533"/>
          </a:xfrm>
          <a:prstGeom prst="rect">
            <a:avLst/>
          </a:prstGeom>
          <a:noFill/>
        </p:spPr>
      </p:pic>
      <p:pic>
        <p:nvPicPr>
          <p:cNvPr id="2053" name="Picture 5" descr="C:\Documents and Settings\Raman\My Documents\Talks\Mridangam\fullchap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550" y="3928265"/>
            <a:ext cx="2982718" cy="179424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Strokes of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355130"/>
            <a:ext cx="7772400" cy="11521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Gumki</a:t>
            </a:r>
            <a:r>
              <a:rPr lang="en-US" dirty="0" smtClean="0"/>
              <a:t> on the left, one can create different sounds.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1026" name="Picture 2" descr="C:\Documents and Settings\Raman\My Documents\Talks\Mridangam\Images\gumuk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220" y="2545685"/>
            <a:ext cx="5559425" cy="29591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musical instruments played by striking with the hand or with a </a:t>
            </a:r>
            <a:r>
              <a:rPr lang="en-US" dirty="0" smtClean="0"/>
              <a:t>stick.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8865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from a 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distinguish the sound of a drum from a string instrument (why?)</a:t>
            </a:r>
          </a:p>
          <a:p>
            <a:r>
              <a:rPr lang="en-US" dirty="0" smtClean="0"/>
              <a:t>A sound has a definite pitch if it is periodic (waveform repeats itself).</a:t>
            </a:r>
          </a:p>
          <a:p>
            <a:r>
              <a:rPr lang="en-US" dirty="0" smtClean="0"/>
              <a:t>Sound from a drum decays very fast.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848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</a:t>
            </a:r>
            <a:r>
              <a:rPr lang="en-US" dirty="0" err="1" smtClean="0"/>
              <a:t>vs</a:t>
            </a:r>
            <a:r>
              <a:rPr lang="en-US" dirty="0" smtClean="0"/>
              <a:t> Drums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and drum membranes can vibrate freely.</a:t>
            </a:r>
          </a:p>
          <a:p>
            <a:r>
              <a:rPr lang="en-US" dirty="0" smtClean="0"/>
              <a:t>There exist special modes of vibration with simplest periodic motion – a simple harmonic or sinusoidal motion (normal modes)</a:t>
            </a:r>
          </a:p>
          <a:p>
            <a:r>
              <a:rPr lang="en-US" dirty="0" smtClean="0"/>
              <a:t>Any arbitrary vibration can be decomposed into a superposition of normal modes.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82517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and overtones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Lowest normal mode is called fundamental</a:t>
            </a:r>
          </a:p>
          <a:p>
            <a:r>
              <a:rPr lang="en-US" dirty="0" smtClean="0"/>
              <a:t>Higher frequencies are called overtones.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1922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overtone accompanying a fundamental tone at a fixed interval, produced by vibration of a string, column of air, etc. in an exact fraction of its length</a:t>
            </a:r>
            <a:r>
              <a:rPr lang="en-US" dirty="0" smtClean="0"/>
              <a:t>.</a:t>
            </a:r>
          </a:p>
          <a:p>
            <a:r>
              <a:rPr lang="en-US" dirty="0"/>
              <a:t>a component frequency of an oscillation or </a:t>
            </a:r>
            <a:r>
              <a:rPr lang="en-US" dirty="0" smtClean="0"/>
              <a:t>wave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7667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95" y="1316725"/>
            <a:ext cx="8033940" cy="4647005"/>
          </a:xfrm>
        </p:spPr>
        <p:txBody>
          <a:bodyPr/>
          <a:lstStyle/>
          <a:p>
            <a:r>
              <a:rPr lang="en-US" sz="2800" dirty="0"/>
              <a:t>A harmonic is a signal or wave whose </a:t>
            </a:r>
            <a:r>
              <a:rPr lang="en-US" sz="2800" dirty="0">
                <a:hlinkClick r:id="rId2"/>
              </a:rPr>
              <a:t>frequency</a:t>
            </a:r>
            <a:r>
              <a:rPr lang="en-US" sz="2800" dirty="0"/>
              <a:t> is an integral (whole-number) multiple of the frequency of some reference signal or wave. The term can also refer to the ratio of the frequency of such a signal or wave to the frequency of the reference signal or wave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For a signal whose fundamental frequency is </a:t>
            </a:r>
            <a:r>
              <a:rPr lang="en-US" sz="2800" i="1" dirty="0"/>
              <a:t>f</a:t>
            </a:r>
            <a:r>
              <a:rPr lang="en-US" sz="2800" dirty="0"/>
              <a:t> , the second harmonic has a frequency 2 </a:t>
            </a:r>
            <a:r>
              <a:rPr lang="en-US" sz="2800" i="1" dirty="0"/>
              <a:t>f</a:t>
            </a:r>
            <a:r>
              <a:rPr lang="en-US" sz="2800" dirty="0"/>
              <a:t> , the third harmonic has a frequency of 3 </a:t>
            </a:r>
            <a:r>
              <a:rPr lang="en-US" sz="2800" i="1" dirty="0"/>
              <a:t>f</a:t>
            </a:r>
            <a:r>
              <a:rPr lang="en-US" sz="2800" dirty="0"/>
              <a:t> , and so on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63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of a vibrating string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85" y="1251916"/>
            <a:ext cx="4454980" cy="49422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7880" y="1623965"/>
            <a:ext cx="7772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strings?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Essentially, all the overtones are integer multiples of the fundamental (harmonics)</a:t>
            </a:r>
          </a:p>
          <a:p>
            <a:r>
              <a:rPr lang="en-US" dirty="0" smtClean="0"/>
              <a:t>Superposition of sine waves in integer ratios will always give periodic waveforms.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15890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node</a:t>
            </a:r>
            <a:r>
              <a:rPr lang="en-US" dirty="0"/>
              <a:t> is a point along a </a:t>
            </a:r>
            <a:r>
              <a:rPr lang="en-US" dirty="0" smtClean="0">
                <a:hlinkClick r:id="rId2" tooltip="Standing wave"/>
              </a:rPr>
              <a:t>wave</a:t>
            </a:r>
            <a:r>
              <a:rPr lang="en-US" dirty="0" smtClean="0"/>
              <a:t> </a:t>
            </a:r>
            <a:r>
              <a:rPr lang="en-US" dirty="0"/>
              <a:t>where the wave has minimum </a:t>
            </a:r>
            <a:r>
              <a:rPr lang="en-US" dirty="0">
                <a:hlinkClick r:id="rId3" tooltip="Amplitude"/>
              </a:rPr>
              <a:t>amplitude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50" y="3390595"/>
            <a:ext cx="6415440" cy="21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65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Circular Membrane.</a:t>
            </a:r>
          </a:p>
          <a:p>
            <a:r>
              <a:rPr lang="en-US" dirty="0" smtClean="0"/>
              <a:t>Frequencies produced by a uniform circular membrane are not harmonic (ratios are not rational numbers).</a:t>
            </a:r>
          </a:p>
          <a:p>
            <a:r>
              <a:rPr lang="en-US" dirty="0" smtClean="0"/>
              <a:t>Inharmonic and hence musically defective! (according to Sir C. V. Raman)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94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00" y="1355129"/>
            <a:ext cx="7772400" cy="4915841"/>
          </a:xfrm>
        </p:spPr>
        <p:txBody>
          <a:bodyPr/>
          <a:lstStyle/>
          <a:p>
            <a:r>
              <a:rPr lang="en-US" sz="2800" dirty="0"/>
              <a:t>mode shapes of a circular membrane, the nomenclature for </a:t>
            </a:r>
            <a:r>
              <a:rPr lang="en-US" sz="2800" dirty="0" err="1"/>
              <a:t>labelling</a:t>
            </a:r>
            <a:r>
              <a:rPr lang="en-US" sz="2800" dirty="0"/>
              <a:t> the modes is </a:t>
            </a:r>
            <a:r>
              <a:rPr lang="en-US" sz="2800" b="1" dirty="0"/>
              <a:t>(</a:t>
            </a:r>
            <a:r>
              <a:rPr lang="en-US" sz="2800" b="1" i="1" dirty="0" err="1"/>
              <a:t>d,c</a:t>
            </a:r>
            <a:r>
              <a:rPr lang="en-US" sz="2800" b="1" dirty="0"/>
              <a:t>)</a:t>
            </a:r>
            <a:r>
              <a:rPr lang="en-US" sz="2800" dirty="0"/>
              <a:t> where </a:t>
            </a:r>
            <a:r>
              <a:rPr lang="en-US" sz="2800" b="1" i="1" dirty="0"/>
              <a:t>d</a:t>
            </a:r>
            <a:r>
              <a:rPr lang="en-US" sz="2800" dirty="0"/>
              <a:t> is the number of nodal diameters </a:t>
            </a:r>
            <a:r>
              <a:rPr lang="en-US" sz="2800" dirty="0" smtClean="0"/>
              <a:t>(lines) and </a:t>
            </a:r>
            <a:r>
              <a:rPr lang="en-US" sz="2800" b="1" i="1" dirty="0"/>
              <a:t>c</a:t>
            </a:r>
            <a:r>
              <a:rPr lang="en-US" sz="2800" dirty="0"/>
              <a:t> is the number of nodal circles</a:t>
            </a:r>
            <a:r>
              <a:rPr lang="en-US" sz="2800" dirty="0" smtClean="0"/>
              <a:t>.</a:t>
            </a:r>
          </a:p>
          <a:p>
            <a:r>
              <a:rPr lang="en-US" sz="2800" i="1" dirty="0"/>
              <a:t>A </a:t>
            </a:r>
            <a:r>
              <a:rPr lang="en-US" sz="2800" b="1" i="1" dirty="0"/>
              <a:t>node</a:t>
            </a:r>
            <a:r>
              <a:rPr lang="en-US" sz="2800" i="1" dirty="0"/>
              <a:t> is a point (or line) on a structure that does not move while the rest of the structure is vibrating.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N</a:t>
            </a:r>
            <a:r>
              <a:rPr lang="en-US" sz="2800" dirty="0" smtClean="0"/>
              <a:t>odal </a:t>
            </a:r>
            <a:r>
              <a:rPr lang="en-US" sz="2800" dirty="0"/>
              <a:t>diameters and circles show up as white regions that don't oscillate, while the red and blue regions indicate positive and negative displacements.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57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470344"/>
            <a:ext cx="7772400" cy="4877435"/>
          </a:xfrm>
        </p:spPr>
        <p:txBody>
          <a:bodyPr/>
          <a:lstStyle/>
          <a:p>
            <a:r>
              <a:rPr lang="en-US" dirty="0" err="1" smtClean="0"/>
              <a:t>Mridangam</a:t>
            </a:r>
            <a:endParaRPr lang="en-US" dirty="0" smtClean="0"/>
          </a:p>
          <a:p>
            <a:r>
              <a:rPr lang="en-US" dirty="0" err="1" smtClean="0"/>
              <a:t>Thavil</a:t>
            </a:r>
            <a:endParaRPr lang="en-US" dirty="0" smtClean="0"/>
          </a:p>
          <a:p>
            <a:r>
              <a:rPr lang="en-US" dirty="0" err="1" smtClean="0"/>
              <a:t>Chenda</a:t>
            </a:r>
            <a:endParaRPr lang="en-US" dirty="0" smtClean="0"/>
          </a:p>
          <a:p>
            <a:r>
              <a:rPr lang="en-US" dirty="0" err="1" smtClean="0"/>
              <a:t>Maddalam</a:t>
            </a:r>
            <a:endParaRPr lang="en-US" dirty="0" smtClean="0"/>
          </a:p>
          <a:p>
            <a:r>
              <a:rPr lang="en-US" dirty="0" err="1" smtClean="0"/>
              <a:t>Kanjira</a:t>
            </a:r>
            <a:endParaRPr lang="en-US" dirty="0" smtClean="0"/>
          </a:p>
          <a:p>
            <a:r>
              <a:rPr lang="en-US" dirty="0" err="1" smtClean="0"/>
              <a:t>Morsing</a:t>
            </a:r>
            <a:endParaRPr lang="en-US" dirty="0" smtClean="0"/>
          </a:p>
          <a:p>
            <a:r>
              <a:rPr lang="en-US" dirty="0" err="1" smtClean="0"/>
              <a:t>Tabla</a:t>
            </a:r>
            <a:endParaRPr lang="en-US" dirty="0" smtClean="0"/>
          </a:p>
          <a:p>
            <a:r>
              <a:rPr lang="en-US" dirty="0" err="1" smtClean="0"/>
              <a:t>Pakhawaj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4496" y="3531618"/>
            <a:ext cx="310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HW1: Find out more 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Percussion instruments.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shapes (Circular </a:t>
            </a:r>
            <a:r>
              <a:rPr lang="en-US" dirty="0" err="1" smtClean="0"/>
              <a:t>membrance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www.acs.psu.edu</a:t>
            </a:r>
            <a:r>
              <a:rPr lang="en-US" dirty="0"/>
              <a:t>/</a:t>
            </a:r>
            <a:r>
              <a:rPr lang="en-US" dirty="0" err="1"/>
              <a:t>drussell</a:t>
            </a:r>
            <a:r>
              <a:rPr lang="en-US" dirty="0"/>
              <a:t>/Demos/</a:t>
            </a:r>
            <a:r>
              <a:rPr lang="en-US" dirty="0" err="1"/>
              <a:t>MembraneCircle</a:t>
            </a:r>
            <a:r>
              <a:rPr lang="en-US" dirty="0"/>
              <a:t>/</a:t>
            </a:r>
            <a:r>
              <a:rPr lang="en-US" dirty="0" err="1"/>
              <a:t>Circle.html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44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modes of uniform membrane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723" y="226147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5" y="1393535"/>
            <a:ext cx="4165209" cy="47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9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apart, used for high class chamber music (`noise’ of other percussion instruments would be intolerable)</a:t>
            </a:r>
          </a:p>
          <a:p>
            <a:r>
              <a:rPr lang="en-US" dirty="0" smtClean="0"/>
              <a:t>Circular membrane, but harmonic.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75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Mridangam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sided drum played with both hands</a:t>
            </a:r>
          </a:p>
          <a:p>
            <a:r>
              <a:rPr lang="en-US" dirty="0" smtClean="0"/>
              <a:t>Heavy hollow wooden shell</a:t>
            </a:r>
          </a:p>
          <a:p>
            <a:r>
              <a:rPr lang="en-US" dirty="0" smtClean="0"/>
              <a:t>On both sides, three-sets of leather being used.</a:t>
            </a:r>
          </a:p>
          <a:p>
            <a:r>
              <a:rPr lang="en-US" dirty="0" smtClean="0"/>
              <a:t>Hoops are then put over the leather. </a:t>
            </a:r>
          </a:p>
          <a:p>
            <a:r>
              <a:rPr lang="en-US" dirty="0" smtClean="0"/>
              <a:t>Connected by strips, that adjusts the tension as well as providing uniform tension.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rcRect t="6202" b="6202"/>
          <a:stretch>
            <a:fillRect/>
          </a:stretch>
        </p:blipFill>
        <p:spPr bwMode="auto">
          <a:xfrm>
            <a:off x="5954580" y="971080"/>
            <a:ext cx="2233565" cy="11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187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side of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layers of skin</a:t>
            </a:r>
          </a:p>
          <a:p>
            <a:r>
              <a:rPr lang="en-US" dirty="0" smtClean="0"/>
              <a:t>Two are rings (why?)</a:t>
            </a:r>
          </a:p>
          <a:p>
            <a:r>
              <a:rPr lang="en-US" dirty="0" smtClean="0"/>
              <a:t>Only one ring is visible (obvious by now!)</a:t>
            </a:r>
          </a:p>
          <a:p>
            <a:r>
              <a:rPr lang="en-US" dirty="0" smtClean="0"/>
              <a:t>Loaded symmetrically with a firmly adherent composition – finely divide iron-oxide, charcoal, starch, gum.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03111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by layer, rubbing with a smooth piece of stone or </a:t>
            </a:r>
            <a:r>
              <a:rPr lang="en-US" dirty="0" smtClean="0"/>
              <a:t>metal.</a:t>
            </a:r>
          </a:p>
          <a:p>
            <a:r>
              <a:rPr lang="en-US" dirty="0" smtClean="0"/>
              <a:t>Thickness is greatest at the center and shades down towards the margin.</a:t>
            </a:r>
          </a:p>
          <a:p>
            <a:r>
              <a:rPr lang="en-US" dirty="0" smtClean="0"/>
              <a:t>Thickness and distribution are determined by testing the tone of the drum continuously during the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170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Sustained ones – heavy wooden shell and then symmetrical loading</a:t>
            </a:r>
          </a:p>
          <a:p>
            <a:r>
              <a:rPr lang="en-US" dirty="0" smtClean="0"/>
              <a:t>Loading of the drum increases the energy of vibration (enclosed air within the shell is another)</a:t>
            </a:r>
          </a:p>
          <a:p>
            <a:r>
              <a:rPr lang="en-US" dirty="0" smtClean="0"/>
              <a:t>Width of the ring – damping effect and hence tone adjustment (suppresses high tones)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01661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of drum-head seeks to arrange the first nine normal modes of the membrane into a harmonic sequence of five tones.</a:t>
            </a:r>
          </a:p>
          <a:p>
            <a:r>
              <a:rPr lang="en-US" dirty="0" smtClean="0"/>
              <a:t>Eliminate existence of normal modes at higher pitch (achieve by appropriately sized ring).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43803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Modes of Harmonic drum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30" y="1431940"/>
            <a:ext cx="4082037" cy="47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5135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tones of the 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Mridangam</a:t>
            </a:r>
            <a:r>
              <a:rPr lang="en-US" dirty="0" smtClean="0"/>
              <a:t> </a:t>
            </a: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505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05" y="1047890"/>
            <a:ext cx="7772400" cy="5299890"/>
          </a:xfrm>
        </p:spPr>
        <p:txBody>
          <a:bodyPr/>
          <a:lstStyle/>
          <a:p>
            <a:r>
              <a:rPr lang="en-US" dirty="0" smtClean="0"/>
              <a:t>Importance of tempo / rhythm</a:t>
            </a:r>
          </a:p>
          <a:p>
            <a:r>
              <a:rPr lang="en-US" dirty="0" err="1" smtClean="0"/>
              <a:t>Mridangam</a:t>
            </a:r>
            <a:r>
              <a:rPr lang="en-US" dirty="0" smtClean="0"/>
              <a:t> – King of Percussion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on </a:t>
            </a:r>
            <a:r>
              <a:rPr lang="en-US" dirty="0" err="1" smtClean="0"/>
              <a:t>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Jackwood</a:t>
            </a:r>
            <a:endParaRPr lang="en-US" dirty="0" smtClean="0"/>
          </a:p>
          <a:p>
            <a:r>
              <a:rPr lang="en-US" dirty="0" err="1" smtClean="0"/>
              <a:t>Palmyrah</a:t>
            </a:r>
            <a:endParaRPr lang="en-US" dirty="0" smtClean="0"/>
          </a:p>
          <a:p>
            <a:r>
              <a:rPr lang="en-US" dirty="0" smtClean="0"/>
              <a:t>Red Sanders</a:t>
            </a:r>
          </a:p>
          <a:p>
            <a:r>
              <a:rPr lang="en-US" dirty="0" smtClean="0"/>
              <a:t>Siamese cassia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7911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density</a:t>
            </a:r>
          </a:p>
          <a:p>
            <a:r>
              <a:rPr lang="en-US" dirty="0" smtClean="0"/>
              <a:t>Medium hardness for machining</a:t>
            </a:r>
          </a:p>
          <a:p>
            <a:r>
              <a:rPr lang="en-US" dirty="0" smtClean="0"/>
              <a:t>Good sound radiation coefficient (SRC)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6102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Cow-based (</a:t>
            </a:r>
            <a:r>
              <a:rPr lang="en-US" dirty="0" err="1" smtClean="0"/>
              <a:t>fibre</a:t>
            </a:r>
            <a:r>
              <a:rPr lang="en-US" dirty="0" smtClean="0"/>
              <a:t> bundles are higher ~85 microns)</a:t>
            </a:r>
          </a:p>
          <a:p>
            <a:r>
              <a:rPr lang="en-US" dirty="0" smtClean="0"/>
              <a:t>Goat-based (~25 microns) (highest strength for a given thickness). Goat skin also provides the highest compaction and tensile strength.</a:t>
            </a:r>
          </a:p>
          <a:p>
            <a:r>
              <a:rPr lang="en-US" dirty="0" smtClean="0"/>
              <a:t>Parchments from limed goat skin are the best.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5691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00" y="1969609"/>
            <a:ext cx="7772400" cy="4186145"/>
          </a:xfrm>
        </p:spPr>
        <p:txBody>
          <a:bodyPr/>
          <a:lstStyle/>
          <a:p>
            <a:r>
              <a:rPr lang="en-US" dirty="0" smtClean="0"/>
              <a:t>Number of layers.</a:t>
            </a:r>
          </a:p>
          <a:p>
            <a:r>
              <a:rPr lang="en-US" dirty="0" smtClean="0"/>
              <a:t>FFT analysis of </a:t>
            </a:r>
            <a:r>
              <a:rPr lang="en-US" dirty="0" err="1" smtClean="0"/>
              <a:t>Dheem</a:t>
            </a:r>
            <a:r>
              <a:rPr lang="en-US" dirty="0" smtClean="0"/>
              <a:t> (fundamental) 01, </a:t>
            </a:r>
            <a:r>
              <a:rPr lang="en-US" dirty="0" err="1" smtClean="0"/>
              <a:t>Chappu</a:t>
            </a:r>
            <a:r>
              <a:rPr lang="en-US" dirty="0" smtClean="0"/>
              <a:t> (2</a:t>
            </a:r>
            <a:r>
              <a:rPr lang="en-US" baseline="30000" dirty="0" smtClean="0"/>
              <a:t>nd</a:t>
            </a:r>
            <a:r>
              <a:rPr lang="en-US" dirty="0" smtClean="0"/>
              <a:t> harmonic) 11 and </a:t>
            </a:r>
            <a:r>
              <a:rPr lang="en-US" dirty="0" err="1" smtClean="0"/>
              <a:t>Num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 harmonic) 21</a:t>
            </a:r>
          </a:p>
          <a:p>
            <a:r>
              <a:rPr lang="en-US" dirty="0" err="1" smtClean="0"/>
              <a:t>Meetu</a:t>
            </a:r>
            <a:r>
              <a:rPr lang="en-US" dirty="0" smtClean="0"/>
              <a:t>/</a:t>
            </a:r>
            <a:r>
              <a:rPr lang="en-US" dirty="0" err="1" smtClean="0"/>
              <a:t>Chappu</a:t>
            </a:r>
            <a:r>
              <a:rPr lang="en-US" dirty="0" smtClean="0"/>
              <a:t> = 1.5 (1.38 to 1.5)</a:t>
            </a:r>
          </a:p>
          <a:p>
            <a:r>
              <a:rPr lang="en-US" dirty="0" err="1" smtClean="0"/>
              <a:t>Dheem</a:t>
            </a:r>
            <a:r>
              <a:rPr lang="en-US" dirty="0" smtClean="0"/>
              <a:t>/</a:t>
            </a:r>
            <a:r>
              <a:rPr lang="en-US" dirty="0" err="1" smtClean="0"/>
              <a:t>Chappu</a:t>
            </a:r>
            <a:r>
              <a:rPr lang="en-US" dirty="0" smtClean="0"/>
              <a:t> = 0.5 (0.66 to 0.535)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61593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9817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Mridangam</a:t>
            </a:r>
            <a:r>
              <a:rPr lang="en-US" dirty="0" smtClean="0"/>
              <a:t> Strokes using FFT - </a:t>
            </a:r>
            <a:r>
              <a:rPr lang="en-US" dirty="0" err="1" smtClean="0"/>
              <a:t>Dheem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85465" cy="4114800"/>
          </a:xfrm>
        </p:spPr>
        <p:txBody>
          <a:bodyPr/>
          <a:lstStyle/>
          <a:p>
            <a:r>
              <a:rPr lang="en-US" dirty="0" smtClean="0"/>
              <a:t>Prominent peaks at 146 and 410. </a:t>
            </a:r>
            <a:endParaRPr lang="en-US" dirty="0"/>
          </a:p>
          <a:p>
            <a:r>
              <a:rPr lang="en-US" dirty="0" err="1" smtClean="0"/>
              <a:t>Mridangists</a:t>
            </a:r>
            <a:r>
              <a:rPr lang="en-US" dirty="0" smtClean="0"/>
              <a:t> tune at 275 (2</a:t>
            </a:r>
            <a:r>
              <a:rPr lang="en-US" baseline="30000" dirty="0" smtClean="0"/>
              <a:t>nd</a:t>
            </a:r>
            <a:r>
              <a:rPr lang="en-US" dirty="0" smtClean="0"/>
              <a:t> harmonics).</a:t>
            </a:r>
          </a:p>
          <a:p>
            <a:r>
              <a:rPr lang="en-US" dirty="0" err="1" smtClean="0"/>
              <a:t>Dheem</a:t>
            </a:r>
            <a:r>
              <a:rPr lang="en-US" dirty="0" smtClean="0"/>
              <a:t> is 1.07 of the fundamental (hence 0.535)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315" y="2392065"/>
            <a:ext cx="3367234" cy="32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5435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Chappu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75" cy="4114800"/>
          </a:xfrm>
        </p:spPr>
        <p:txBody>
          <a:bodyPr/>
          <a:lstStyle/>
          <a:p>
            <a:r>
              <a:rPr lang="en-US" dirty="0" smtClean="0"/>
              <a:t>Prominent peaks at 275 and 1100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885" y="2584090"/>
            <a:ext cx="3512584" cy="34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9515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Meettu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70250" cy="4114800"/>
          </a:xfrm>
        </p:spPr>
        <p:txBody>
          <a:bodyPr/>
          <a:lstStyle/>
          <a:p>
            <a:r>
              <a:rPr lang="en-US" dirty="0" smtClean="0"/>
              <a:t>Most prominent at 410, 1.5 times the second harmonic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5" y="2200040"/>
            <a:ext cx="3891090" cy="31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8308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Arachappu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85465" cy="4114800"/>
          </a:xfrm>
        </p:spPr>
        <p:txBody>
          <a:bodyPr/>
          <a:lstStyle/>
          <a:p>
            <a:r>
              <a:rPr lang="en-US" dirty="0" smtClean="0"/>
              <a:t>Prominent peaks at 275, 550 and 1100 – 2</a:t>
            </a:r>
            <a:r>
              <a:rPr lang="en-US" baseline="30000" dirty="0" smtClean="0"/>
              <a:t>nd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8</a:t>
            </a:r>
            <a:r>
              <a:rPr lang="en-US" baseline="30000" dirty="0" smtClean="0"/>
              <a:t>th</a:t>
            </a:r>
            <a:r>
              <a:rPr lang="en-US" dirty="0" smtClean="0"/>
              <a:t> harmonic frequencies.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50" y="1969610"/>
            <a:ext cx="3721628" cy="34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657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Dheem</a:t>
            </a:r>
            <a:r>
              <a:rPr lang="en-US" dirty="0" smtClean="0"/>
              <a:t>, </a:t>
            </a:r>
            <a:r>
              <a:rPr lang="en-US" dirty="0" err="1" smtClean="0"/>
              <a:t>Chappu</a:t>
            </a:r>
            <a:r>
              <a:rPr lang="en-US" dirty="0" smtClean="0"/>
              <a:t>, </a:t>
            </a:r>
            <a:r>
              <a:rPr lang="en-US" dirty="0" err="1" smtClean="0"/>
              <a:t>Meettu</a:t>
            </a:r>
            <a:r>
              <a:rPr lang="en-US" dirty="0" smtClean="0"/>
              <a:t>, </a:t>
            </a:r>
            <a:r>
              <a:rPr lang="en-US" dirty="0" err="1" smtClean="0"/>
              <a:t>Arachappu</a:t>
            </a:r>
            <a:r>
              <a:rPr lang="en-US" dirty="0" smtClean="0"/>
              <a:t> – 1.07,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harmonic frequencies.</a:t>
            </a:r>
          </a:p>
          <a:p>
            <a:r>
              <a:rPr lang="en-US" dirty="0" smtClean="0"/>
              <a:t>Tuning done at 2</a:t>
            </a:r>
            <a:r>
              <a:rPr lang="en-US" baseline="30000" dirty="0" smtClean="0"/>
              <a:t>nd</a:t>
            </a:r>
            <a:r>
              <a:rPr lang="en-US" dirty="0" smtClean="0"/>
              <a:t> harmonics.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361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carnatic</a:t>
            </a:r>
            <a:r>
              <a:rPr lang="en-US" dirty="0" smtClean="0"/>
              <a:t> concert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sample concert 1 – Mine</a:t>
            </a:r>
          </a:p>
          <a:p>
            <a:r>
              <a:rPr lang="en-US" dirty="0" smtClean="0"/>
              <a:t>Play sample concert 1 – Mandolin</a:t>
            </a:r>
          </a:p>
          <a:p>
            <a:r>
              <a:rPr lang="en-US" dirty="0" smtClean="0"/>
              <a:t>Play sample concert 2 – M.S.</a:t>
            </a:r>
          </a:p>
          <a:p>
            <a:r>
              <a:rPr lang="en-US" dirty="0" err="1" smtClean="0"/>
              <a:t>Tabla</a:t>
            </a:r>
            <a:r>
              <a:rPr lang="en-US" dirty="0" smtClean="0"/>
              <a:t> and </a:t>
            </a:r>
            <a:r>
              <a:rPr lang="en-US" dirty="0" err="1" smtClean="0"/>
              <a:t>Thavil</a:t>
            </a:r>
            <a:r>
              <a:rPr lang="en-US" dirty="0" smtClean="0"/>
              <a:t> also has been used – esp. by </a:t>
            </a:r>
            <a:r>
              <a:rPr lang="en-US" dirty="0" err="1" smtClean="0"/>
              <a:t>Srinivas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Fusing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– Measure, discover, standardize, calibrate</a:t>
            </a:r>
          </a:p>
          <a:p>
            <a:r>
              <a:rPr lang="en-US" dirty="0" smtClean="0"/>
              <a:t>Artists – Feel, Create, differentiate, set standards.</a:t>
            </a:r>
          </a:p>
          <a:p>
            <a:r>
              <a:rPr lang="en-US" dirty="0" smtClean="0"/>
              <a:t>Fused – Discover to create, feel to measure, differentiate to standardize, Set standards </a:t>
            </a:r>
            <a:r>
              <a:rPr lang="en-US" smtClean="0"/>
              <a:t>to calibrate.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2928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05" y="1201509"/>
            <a:ext cx="7772400" cy="4877435"/>
          </a:xfrm>
        </p:spPr>
        <p:txBody>
          <a:bodyPr/>
          <a:lstStyle/>
          <a:p>
            <a:r>
              <a:rPr lang="en-US" dirty="0" smtClean="0"/>
              <a:t>Mentioned in Ancient </a:t>
            </a:r>
            <a:r>
              <a:rPr lang="en-US" dirty="0" err="1" smtClean="0"/>
              <a:t>sanskrit</a:t>
            </a:r>
            <a:r>
              <a:rPr lang="en-US" dirty="0" smtClean="0"/>
              <a:t> texts and Ajanta caves</a:t>
            </a:r>
          </a:p>
          <a:p>
            <a:r>
              <a:rPr lang="en-US" dirty="0" smtClean="0"/>
              <a:t>Brahma as an accompanying </a:t>
            </a:r>
            <a:r>
              <a:rPr lang="en-US" dirty="0" err="1" smtClean="0"/>
              <a:t>Taala</a:t>
            </a:r>
            <a:r>
              <a:rPr lang="en-US" dirty="0" smtClean="0"/>
              <a:t> instrument while Lord </a:t>
            </a:r>
            <a:r>
              <a:rPr lang="en-US" dirty="0" err="1" smtClean="0"/>
              <a:t>Paramashiva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dancing after </a:t>
            </a:r>
            <a:r>
              <a:rPr lang="en-US" dirty="0" err="1" smtClean="0"/>
              <a:t>Thripura</a:t>
            </a:r>
            <a:r>
              <a:rPr lang="en-US" dirty="0" smtClean="0"/>
              <a:t> </a:t>
            </a:r>
            <a:r>
              <a:rPr lang="en-US" dirty="0" err="1" smtClean="0"/>
              <a:t>samharam</a:t>
            </a:r>
            <a:endParaRPr lang="en-US" dirty="0" smtClean="0"/>
          </a:p>
          <a:p>
            <a:r>
              <a:rPr lang="en-US" dirty="0" smtClean="0"/>
              <a:t>was first played by Lord </a:t>
            </a:r>
            <a:r>
              <a:rPr lang="en-US" dirty="0" err="1" smtClean="0"/>
              <a:t>Ganesha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Lord Nandi (the Bull God), the escort of Lord Shiva was a master percussionist (during </a:t>
            </a:r>
            <a:r>
              <a:rPr lang="en-US" dirty="0" err="1" smtClean="0"/>
              <a:t>Taandav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Esp. in </a:t>
            </a:r>
            <a:r>
              <a:rPr lang="en-US" dirty="0" err="1" smtClean="0"/>
              <a:t>carnatic</a:t>
            </a:r>
            <a:r>
              <a:rPr lang="en-US" dirty="0" smtClean="0"/>
              <a:t> music – allows innovations and variations</a:t>
            </a:r>
          </a:p>
          <a:p>
            <a:r>
              <a:rPr lang="en-US" dirty="0" err="1" smtClean="0"/>
              <a:t>Shruti</a:t>
            </a:r>
            <a:r>
              <a:rPr lang="en-US" dirty="0" smtClean="0"/>
              <a:t> Mata </a:t>
            </a:r>
            <a:r>
              <a:rPr lang="en-US" dirty="0" err="1" smtClean="0"/>
              <a:t>Laya</a:t>
            </a:r>
            <a:r>
              <a:rPr lang="en-US" dirty="0" smtClean="0"/>
              <a:t> Pita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</a:t>
            </a:r>
            <a:r>
              <a:rPr lang="en-US" dirty="0" err="1" smtClean="0"/>
              <a:t>mridangam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 tree or Rosewood</a:t>
            </a:r>
          </a:p>
          <a:p>
            <a:r>
              <a:rPr lang="en-US" dirty="0" smtClean="0"/>
              <a:t>Left, middle and right</a:t>
            </a:r>
          </a:p>
          <a:p>
            <a:r>
              <a:rPr lang="en-US" dirty="0" smtClean="0"/>
              <a:t>Left – </a:t>
            </a:r>
            <a:r>
              <a:rPr lang="en-US" dirty="0" err="1" smtClean="0"/>
              <a:t>Rava</a:t>
            </a:r>
            <a:r>
              <a:rPr lang="en-US" dirty="0" smtClean="0"/>
              <a:t> mixed with water is used.</a:t>
            </a:r>
          </a:p>
          <a:p>
            <a:r>
              <a:rPr lang="en-US" dirty="0" smtClean="0"/>
              <a:t>Right – </a:t>
            </a:r>
            <a:r>
              <a:rPr lang="en-US" dirty="0" err="1" smtClean="0"/>
              <a:t>Meetu</a:t>
            </a:r>
            <a:r>
              <a:rPr lang="en-US" dirty="0" smtClean="0"/>
              <a:t> and </a:t>
            </a:r>
            <a:r>
              <a:rPr lang="en-US" dirty="0" err="1" smtClean="0"/>
              <a:t>Chappu</a:t>
            </a:r>
            <a:r>
              <a:rPr lang="en-US" dirty="0" smtClean="0"/>
              <a:t> skins.</a:t>
            </a:r>
          </a:p>
          <a:p>
            <a:r>
              <a:rPr lang="en-US" dirty="0" err="1" smtClean="0"/>
              <a:t>Karanai</a:t>
            </a:r>
            <a:r>
              <a:rPr lang="en-US" dirty="0" smtClean="0"/>
              <a:t> – mixture of manganese powder, rice and iron powder</a:t>
            </a:r>
          </a:p>
          <a:p>
            <a:r>
              <a:rPr lang="en-US" dirty="0" smtClean="0"/>
              <a:t>Strips connecting the two.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on Mridangam</a:t>
            </a:r>
            <a:endParaRPr lang="en-US" dirty="0"/>
          </a:p>
        </p:txBody>
      </p:sp>
      <p:pic>
        <p:nvPicPr>
          <p:cNvPr id="2050" name="Picture 2" descr="C:\Documents and Settings\Raman\My Documents\Talks\Mridangam\Images\Bol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440" y="4926795"/>
            <a:ext cx="863153" cy="166237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Parts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202" b="620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Science of Musical Instruments, IITM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on </a:t>
            </a:r>
            <a:r>
              <a:rPr lang="en-US" dirty="0" err="1" smtClean="0"/>
              <a:t>Mridangam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3083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339933"/>
      </a:dk2>
      <a:lt2>
        <a:srgbClr val="FFFF00"/>
      </a:lt2>
      <a:accent1>
        <a:srgbClr val="FF9900"/>
      </a:accent1>
      <a:accent2>
        <a:srgbClr val="00FFFF"/>
      </a:accent2>
      <a:accent3>
        <a:srgbClr val="ADCAAD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10435</TotalTime>
  <Words>1839</Words>
  <Application>Microsoft Macintosh PowerPoint</Application>
  <PresentationFormat>On-screen Show (4:3)</PresentationFormat>
  <Paragraphs>272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Science of Musical Instruments - Percussion</vt:lpstr>
      <vt:lpstr>Percussion instruments</vt:lpstr>
      <vt:lpstr>Percussion instruments</vt:lpstr>
      <vt:lpstr>Percussion</vt:lpstr>
      <vt:lpstr>Sample carnatic concert</vt:lpstr>
      <vt:lpstr>History</vt:lpstr>
      <vt:lpstr>Rhythm </vt:lpstr>
      <vt:lpstr>Parts of mridangam</vt:lpstr>
      <vt:lpstr>Detailed Parts</vt:lpstr>
      <vt:lpstr>Dholak</vt:lpstr>
      <vt:lpstr>Mridangam Making</vt:lpstr>
      <vt:lpstr>Variations in mridangam</vt:lpstr>
      <vt:lpstr>Kuchi/Kappi Demo</vt:lpstr>
      <vt:lpstr>Thanthi Mridangam</vt:lpstr>
      <vt:lpstr> 24in Mridangam</vt:lpstr>
      <vt:lpstr>Thaalam</vt:lpstr>
      <vt:lpstr>Basic strokes of Mridangam</vt:lpstr>
      <vt:lpstr>Basic strokes of Mridangam</vt:lpstr>
      <vt:lpstr>Strokes of Mridangam</vt:lpstr>
      <vt:lpstr>Sound from a Drum</vt:lpstr>
      <vt:lpstr>Strings vs Drums</vt:lpstr>
      <vt:lpstr>Fundamental and overtones</vt:lpstr>
      <vt:lpstr>Harmonics</vt:lpstr>
      <vt:lpstr>Harmonics (Contd)</vt:lpstr>
      <vt:lpstr>Nodes of a vibrating string</vt:lpstr>
      <vt:lpstr>What happens in strings?</vt:lpstr>
      <vt:lpstr>Node</vt:lpstr>
      <vt:lpstr>Percussion Instruments</vt:lpstr>
      <vt:lpstr>Circular Membrane</vt:lpstr>
      <vt:lpstr>Mode shapes (Circular membrance)</vt:lpstr>
      <vt:lpstr>Normal modes of uniform membrane</vt:lpstr>
      <vt:lpstr>Mridangam</vt:lpstr>
      <vt:lpstr>Mridangam Construction</vt:lpstr>
      <vt:lpstr>Right side of Mridangam</vt:lpstr>
      <vt:lpstr>Contd</vt:lpstr>
      <vt:lpstr>Acoustic characteristics</vt:lpstr>
      <vt:lpstr>PowerPoint Presentation</vt:lpstr>
      <vt:lpstr>Normal Modes of Harmonic drum</vt:lpstr>
      <vt:lpstr>Five tones of the drum</vt:lpstr>
      <vt:lpstr>Material</vt:lpstr>
      <vt:lpstr>Properties</vt:lpstr>
      <vt:lpstr>Parchments</vt:lpstr>
      <vt:lpstr>Black patch</vt:lpstr>
      <vt:lpstr>PowerPoint Presentation</vt:lpstr>
      <vt:lpstr>Mridangam Strokes using FFT - Dheem</vt:lpstr>
      <vt:lpstr>Chappu</vt:lpstr>
      <vt:lpstr>Meettu</vt:lpstr>
      <vt:lpstr>Arachappu</vt:lpstr>
      <vt:lpstr>Harmonic sequence</vt:lpstr>
      <vt:lpstr>Fusing cultures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Skeletons from freeform</dc:title>
  <dc:creator>Raman</dc:creator>
  <cp:lastModifiedBy>Ramanathan Muthuganapathy</cp:lastModifiedBy>
  <cp:revision>443</cp:revision>
  <dcterms:created xsi:type="dcterms:W3CDTF">2012-09-05T12:26:19Z</dcterms:created>
  <dcterms:modified xsi:type="dcterms:W3CDTF">2016-10-20T19:10:15Z</dcterms:modified>
</cp:coreProperties>
</file>